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パール" charset="1" panose="02020300000000000000"/>
      <p:regular r:id="rId24"/>
    </p:embeddedFont>
    <p:embeddedFont>
      <p:font typeface="セザンヌ Medium" charset="1" panose="02020600000000000000"/>
      <p:regular r:id="rId25"/>
    </p:embeddedFont>
    <p:embeddedFont>
      <p:font typeface="Aleo Bold" charset="1" panose="020F0802020204030203"/>
      <p:regular r:id="rId26"/>
    </p:embeddedFont>
    <p:embeddedFont>
      <p:font typeface="ほのか明朝" charset="1" panose="02000600000000000000"/>
      <p:regular r:id="rId27"/>
    </p:embeddedFont>
    <p:embeddedFont>
      <p:font typeface="セザンヌ Semi-Bold" charset="1" panose="02020700000000000000"/>
      <p:regular r:id="rId28"/>
    </p:embeddedFont>
    <p:embeddedFont>
      <p:font typeface="Aleo" charset="1" panose="020F05020202040302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75273" y="1944660"/>
            <a:ext cx="728058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743696" y="-392671"/>
            <a:ext cx="7515604" cy="9650971"/>
            <a:chOff x="0" y="0"/>
            <a:chExt cx="1164364" cy="1495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4364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64364">
                  <a:moveTo>
                    <a:pt x="0" y="0"/>
                  </a:moveTo>
                  <a:lnTo>
                    <a:pt x="1164364" y="0"/>
                  </a:lnTo>
                  <a:lnTo>
                    <a:pt x="1164364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332" t="0" r="-12448" b="-3182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14744" y="6813042"/>
            <a:ext cx="4700007" cy="3137334"/>
          </a:xfrm>
          <a:custGeom>
            <a:avLst/>
            <a:gdLst/>
            <a:ahLst/>
            <a:cxnLst/>
            <a:rect r="r" b="b" t="t" l="l"/>
            <a:pathLst>
              <a:path h="3137334" w="4700007">
                <a:moveTo>
                  <a:pt x="0" y="0"/>
                </a:moveTo>
                <a:lnTo>
                  <a:pt x="4700006" y="0"/>
                </a:lnTo>
                <a:lnTo>
                  <a:pt x="4700006" y="3137334"/>
                </a:lnTo>
                <a:lnTo>
                  <a:pt x="0" y="31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07072" y="9176371"/>
            <a:ext cx="4121808" cy="774005"/>
            <a:chOff x="0" y="0"/>
            <a:chExt cx="5495744" cy="10320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4933" cy="1032007"/>
            </a:xfrm>
            <a:custGeom>
              <a:avLst/>
              <a:gdLst/>
              <a:ahLst/>
              <a:cxnLst/>
              <a:rect r="r" b="b" t="t" l="l"/>
              <a:pathLst>
                <a:path h="1032007" w="1394933">
                  <a:moveTo>
                    <a:pt x="0" y="0"/>
                  </a:moveTo>
                  <a:lnTo>
                    <a:pt x="1394933" y="0"/>
                  </a:lnTo>
                  <a:lnTo>
                    <a:pt x="1394933" y="1032007"/>
                  </a:lnTo>
                  <a:lnTo>
                    <a:pt x="0" y="1032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628433" y="-396743"/>
              <a:ext cx="3867311" cy="142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374F59"/>
                  </a:solidFill>
                  <a:latin typeface="パール"/>
                  <a:ea typeface="パール"/>
                  <a:cs typeface="パール"/>
                  <a:sym typeface="パール"/>
                </a:rPr>
                <a:t>薄井 彩花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07072" y="8220061"/>
            <a:ext cx="4772050" cy="95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高度情報工学科 4年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07072" y="2242930"/>
            <a:ext cx="7280581" cy="2827948"/>
            <a:chOff x="0" y="0"/>
            <a:chExt cx="9707441" cy="37705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33350"/>
              <a:ext cx="9707441" cy="1436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960"/>
                </a:lnSpc>
              </a:pPr>
              <a:r>
                <a:rPr lang="en-US" b="true" sz="6400">
                  <a:solidFill>
                    <a:srgbClr val="06444A"/>
                  </a:solidFill>
                  <a:latin typeface="Aleo Bold"/>
                  <a:ea typeface="Aleo Bold"/>
                  <a:cs typeface="Aleo Bold"/>
                  <a:sym typeface="Aleo Bold"/>
                </a:rPr>
                <a:t>ハーブティー君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19616"/>
              <a:ext cx="9707441" cy="1512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520"/>
                </a:lnSpc>
              </a:pPr>
              <a:r>
                <a:rPr lang="en-US" sz="6800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企画・仕様書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18097"/>
              <a:ext cx="9707441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7072" y="963585"/>
            <a:ext cx="7280581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2025　モバイルアプリ制作実習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技術説明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1957" y="2994270"/>
            <a:ext cx="3021991" cy="1187723"/>
            <a:chOff x="0" y="0"/>
            <a:chExt cx="4029321" cy="158363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Welcome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43054" y="1018675"/>
            <a:ext cx="1116461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画面遷移イメージ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271186" y="2994270"/>
            <a:ext cx="3021991" cy="1187723"/>
            <a:chOff x="0" y="0"/>
            <a:chExt cx="4029321" cy="158363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ログイン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57210" y="2994270"/>
            <a:ext cx="3021991" cy="1187723"/>
            <a:chOff x="0" y="0"/>
            <a:chExt cx="4029321" cy="15836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トップ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41176" y="2994270"/>
            <a:ext cx="3021991" cy="1187723"/>
            <a:chOff x="0" y="0"/>
            <a:chExt cx="4029321" cy="158363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コレクション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441176" y="4786381"/>
            <a:ext cx="3021991" cy="1187723"/>
            <a:chOff x="0" y="0"/>
            <a:chExt cx="4029321" cy="158363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おすすめ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41176" y="6838587"/>
            <a:ext cx="3021991" cy="1187723"/>
            <a:chOff x="0" y="0"/>
            <a:chExt cx="4029321" cy="1583630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悩み別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5025142" y="2994270"/>
            <a:ext cx="3021991" cy="1187723"/>
            <a:chOff x="0" y="0"/>
            <a:chExt cx="4029321" cy="158363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登録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441176" y="8533106"/>
            <a:ext cx="3021991" cy="1187723"/>
            <a:chOff x="0" y="0"/>
            <a:chExt cx="4029321" cy="1583630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プロフィール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3933948" y="3588132"/>
            <a:ext cx="337238" cy="57622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V="true">
            <a:off x="7293177" y="3530238"/>
            <a:ext cx="564033" cy="57894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 flipV="true">
            <a:off x="10879201" y="3555968"/>
            <a:ext cx="561975" cy="32164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V="true">
            <a:off x="14463167" y="3556036"/>
            <a:ext cx="561975" cy="32096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 flipV="true">
            <a:off x="11069658" y="3588132"/>
            <a:ext cx="0" cy="5557886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11069658" y="5380243"/>
            <a:ext cx="371518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>
            <a:off x="11069658" y="7451499"/>
            <a:ext cx="371518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1" id="51"/>
          <p:cNvSpPr/>
          <p:nvPr/>
        </p:nvSpPr>
        <p:spPr>
          <a:xfrm>
            <a:off x="11069658" y="9126967"/>
            <a:ext cx="371518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43054" y="1018675"/>
            <a:ext cx="476339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技術について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7879" y="2331271"/>
            <a:ext cx="2029140" cy="90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b="true" sz="33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ユーザー</a:t>
            </a:r>
          </a:p>
        </p:txBody>
      </p:sp>
      <p:sp>
        <p:nvSpPr>
          <p:cNvPr name="AutoShape 5" id="5"/>
          <p:cNvSpPr/>
          <p:nvPr/>
        </p:nvSpPr>
        <p:spPr>
          <a:xfrm>
            <a:off x="4497019" y="4588686"/>
            <a:ext cx="1269969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57555" y="3502887"/>
            <a:ext cx="1391156" cy="2209699"/>
          </a:xfrm>
          <a:custGeom>
            <a:avLst/>
            <a:gdLst/>
            <a:ahLst/>
            <a:cxnLst/>
            <a:rect r="r" b="b" t="t" l="l"/>
            <a:pathLst>
              <a:path h="2209699" w="1391156">
                <a:moveTo>
                  <a:pt x="0" y="0"/>
                </a:moveTo>
                <a:lnTo>
                  <a:pt x="1391156" y="0"/>
                </a:lnTo>
                <a:lnTo>
                  <a:pt x="1391156" y="2209698"/>
                </a:lnTo>
                <a:lnTo>
                  <a:pt x="0" y="2209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304003" y="3502887"/>
            <a:ext cx="3387751" cy="2209699"/>
            <a:chOff x="0" y="0"/>
            <a:chExt cx="892247" cy="5819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55266" y="2442714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ハーブティー君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55266" y="4748084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Dart HTML/CSS/JS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425278" y="3788934"/>
            <a:ext cx="1145201" cy="1145201"/>
          </a:xfrm>
          <a:custGeom>
            <a:avLst/>
            <a:gdLst/>
            <a:ahLst/>
            <a:cxnLst/>
            <a:rect r="r" b="b" t="t" l="l"/>
            <a:pathLst>
              <a:path h="1145201" w="1145201">
                <a:moveTo>
                  <a:pt x="0" y="0"/>
                </a:moveTo>
                <a:lnTo>
                  <a:pt x="1145201" y="0"/>
                </a:lnTo>
                <a:lnTo>
                  <a:pt x="1145201" y="1145202"/>
                </a:lnTo>
                <a:lnTo>
                  <a:pt x="0" y="1145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9993870" y="4626786"/>
            <a:ext cx="1757717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9794123" y="3732559"/>
            <a:ext cx="195746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REST API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199262" y="3521937"/>
            <a:ext cx="3387751" cy="2209699"/>
            <a:chOff x="0" y="0"/>
            <a:chExt cx="892247" cy="5819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350525" y="2442714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Node.js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534542" y="3918177"/>
            <a:ext cx="2717191" cy="1691539"/>
            <a:chOff x="0" y="0"/>
            <a:chExt cx="715639" cy="4455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5639" cy="445508"/>
            </a:xfrm>
            <a:custGeom>
              <a:avLst/>
              <a:gdLst/>
              <a:ahLst/>
              <a:cxnLst/>
              <a:rect r="r" b="b" t="t" l="l"/>
              <a:pathLst>
                <a:path h="445508" w="715639">
                  <a:moveTo>
                    <a:pt x="145311" y="0"/>
                  </a:moveTo>
                  <a:lnTo>
                    <a:pt x="570328" y="0"/>
                  </a:lnTo>
                  <a:cubicBezTo>
                    <a:pt x="650581" y="0"/>
                    <a:pt x="715639" y="65058"/>
                    <a:pt x="715639" y="145311"/>
                  </a:cubicBezTo>
                  <a:lnTo>
                    <a:pt x="715639" y="300197"/>
                  </a:lnTo>
                  <a:cubicBezTo>
                    <a:pt x="715639" y="380450"/>
                    <a:pt x="650581" y="445508"/>
                    <a:pt x="570328" y="445508"/>
                  </a:cubicBezTo>
                  <a:lnTo>
                    <a:pt x="145311" y="445508"/>
                  </a:lnTo>
                  <a:cubicBezTo>
                    <a:pt x="65058" y="445508"/>
                    <a:pt x="0" y="380450"/>
                    <a:pt x="0" y="300197"/>
                  </a:cubicBezTo>
                  <a:lnTo>
                    <a:pt x="0" y="145311"/>
                  </a:lnTo>
                  <a:cubicBezTo>
                    <a:pt x="0" y="65058"/>
                    <a:pt x="65058" y="0"/>
                    <a:pt x="14531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15639" cy="493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350525" y="3226662"/>
            <a:ext cx="308522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Express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39145" y="3902231"/>
            <a:ext cx="230798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DB接続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39145" y="4385479"/>
            <a:ext cx="230798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API処理</a:t>
            </a:r>
          </a:p>
        </p:txBody>
      </p:sp>
      <p:sp>
        <p:nvSpPr>
          <p:cNvPr name="AutoShape 25" id="25"/>
          <p:cNvSpPr/>
          <p:nvPr/>
        </p:nvSpPr>
        <p:spPr>
          <a:xfrm>
            <a:off x="13874087" y="6017385"/>
            <a:ext cx="19050" cy="1005874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12199262" y="7638321"/>
            <a:ext cx="3387751" cy="2209699"/>
            <a:chOff x="0" y="0"/>
            <a:chExt cx="892247" cy="5819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331475" y="6890270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Mysql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93137" y="5934388"/>
            <a:ext cx="192698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SQLクエリ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50525" y="8207220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データの保存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347551" y="7589010"/>
            <a:ext cx="3387751" cy="2209699"/>
            <a:chOff x="0" y="0"/>
            <a:chExt cx="892247" cy="5819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4497019" y="6893685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Firebase Storage</a:t>
            </a:r>
          </a:p>
        </p:txBody>
      </p:sp>
      <p:sp>
        <p:nvSpPr>
          <p:cNvPr name="AutoShape 36" id="36"/>
          <p:cNvSpPr/>
          <p:nvPr/>
        </p:nvSpPr>
        <p:spPr>
          <a:xfrm>
            <a:off x="9297891" y="8762220"/>
            <a:ext cx="2615341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8114408" y="8762220"/>
            <a:ext cx="2658446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8" id="38"/>
          <p:cNvSpPr txBox="true"/>
          <p:nvPr/>
        </p:nvSpPr>
        <p:spPr>
          <a:xfrm rot="0">
            <a:off x="8379071" y="7942746"/>
            <a:ext cx="3327685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 </a:t>
            </a: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Uplode / Downlode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98815" y="8109761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画像をcloudに保存</a:t>
            </a:r>
          </a:p>
        </p:txBody>
      </p:sp>
      <p:sp>
        <p:nvSpPr>
          <p:cNvPr name="AutoShape 40" id="40"/>
          <p:cNvSpPr/>
          <p:nvPr/>
        </p:nvSpPr>
        <p:spPr>
          <a:xfrm flipH="true">
            <a:off x="9949039" y="4857294"/>
            <a:ext cx="1757717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1" id="41"/>
          <p:cNvSpPr txBox="true"/>
          <p:nvPr/>
        </p:nvSpPr>
        <p:spPr>
          <a:xfrm rot="0">
            <a:off x="9993870" y="4752519"/>
            <a:ext cx="1957464" cy="58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b="true" sz="21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データやり取り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実機説明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感想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8965318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864365" y="526684"/>
            <a:ext cx="5918147" cy="9283368"/>
          </a:xfrm>
          <a:custGeom>
            <a:avLst/>
            <a:gdLst/>
            <a:ahLst/>
            <a:cxnLst/>
            <a:rect r="r" b="b" t="t" l="l"/>
            <a:pathLst>
              <a:path h="9283368" w="5918147">
                <a:moveTo>
                  <a:pt x="0" y="0"/>
                </a:moveTo>
                <a:lnTo>
                  <a:pt x="5918148" y="0"/>
                </a:lnTo>
                <a:lnTo>
                  <a:pt x="5918148" y="9283368"/>
                </a:lnTo>
                <a:lnTo>
                  <a:pt x="0" y="928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3054" y="1197406"/>
            <a:ext cx="9678188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b="true" sz="5000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エミュレーターについての所感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1143" y="2822918"/>
            <a:ext cx="10179505" cy="6231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エミュレーターを起動して画面を表示することはできたが、映像を動かす処理やDBとの連携の部分でうまく動かなかったです</a:t>
            </a:r>
          </a:p>
          <a:p>
            <a:pPr algn="just">
              <a:lnSpc>
                <a:spcPts val="6160"/>
              </a:lnSpc>
            </a:pPr>
          </a:p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もう少し時間をかけてコードを修正すると動かすことができそう</a:t>
            </a:r>
          </a:p>
          <a:p>
            <a:pPr algn="just">
              <a:lnSpc>
                <a:spcPts val="6160"/>
              </a:lnSpc>
            </a:pPr>
          </a:p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パソコンが止まったりして大変だった。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11143" y="2826032"/>
            <a:ext cx="12741102" cy="650874"/>
            <a:chOff x="0" y="0"/>
            <a:chExt cx="16988136" cy="867832"/>
          </a:xfrm>
        </p:grpSpPr>
        <p:sp>
          <p:nvSpPr>
            <p:cNvPr name="AutoShape 4" id="4"/>
            <p:cNvSpPr/>
            <p:nvPr/>
          </p:nvSpPr>
          <p:spPr>
            <a:xfrm>
              <a:off x="0" y="836082"/>
              <a:ext cx="12941503" cy="0"/>
            </a:xfrm>
            <a:prstGeom prst="line">
              <a:avLst/>
            </a:prstGeom>
            <a:ln cap="rnd" w="63500">
              <a:solidFill>
                <a:srgbClr val="6AACB4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56387" y="-85725"/>
              <a:ext cx="16931749" cy="89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Fulutterでのアプリ開発を理解しながら作った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311143" y="4723093"/>
            <a:ext cx="12926058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43054" y="6883943"/>
            <a:ext cx="8768702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807580" y="5394606"/>
            <a:ext cx="2429096" cy="3968879"/>
          </a:xfrm>
          <a:custGeom>
            <a:avLst/>
            <a:gdLst/>
            <a:ahLst/>
            <a:cxnLst/>
            <a:rect r="r" b="b" t="t" l="l"/>
            <a:pathLst>
              <a:path h="3968879" w="2429096">
                <a:moveTo>
                  <a:pt x="0" y="0"/>
                </a:moveTo>
                <a:lnTo>
                  <a:pt x="2429096" y="0"/>
                </a:lnTo>
                <a:lnTo>
                  <a:pt x="2429096" y="3968879"/>
                </a:lnTo>
                <a:lnTo>
                  <a:pt x="0" y="396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2245" y="5394606"/>
            <a:ext cx="2837056" cy="4020144"/>
          </a:xfrm>
          <a:custGeom>
            <a:avLst/>
            <a:gdLst/>
            <a:ahLst/>
            <a:cxnLst/>
            <a:rect r="r" b="b" t="t" l="l"/>
            <a:pathLst>
              <a:path h="4020144" w="2837056">
                <a:moveTo>
                  <a:pt x="0" y="0"/>
                </a:moveTo>
                <a:lnTo>
                  <a:pt x="2837056" y="0"/>
                </a:lnTo>
                <a:lnTo>
                  <a:pt x="2837056" y="4020144"/>
                </a:lnTo>
                <a:lnTo>
                  <a:pt x="0" y="4020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43054" y="1197406"/>
            <a:ext cx="755770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b="true" sz="5000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良かった点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054" y="4034119"/>
            <a:ext cx="1333103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仕組みやデータの流れ・クラウドを含んだ環境構築を意識した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143" y="5308881"/>
            <a:ext cx="8965318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真似したいデザインを見つけ、読み解いて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自分のアプリに合わせて改修した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8965318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311143" y="3453094"/>
            <a:ext cx="11636578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311143" y="4723093"/>
            <a:ext cx="12418809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343054" y="6021668"/>
            <a:ext cx="8125638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3434" y="2740307"/>
            <a:ext cx="126988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データの流れやクラウド環境構築が初めてで楽しかった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3054" y="1197406"/>
            <a:ext cx="967818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b="true" sz="5000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楽しめた点・次はこうしたい点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54" y="4034119"/>
            <a:ext cx="12506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ログイン処理をくわしく学習してセキュリティ面を強化したい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143" y="5308881"/>
            <a:ext cx="896531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バックエンドの処理もっと書いてみたい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ご清聴ありがとうございました。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746"/>
            <a:ext cx="8563451" cy="9650971"/>
            <a:chOff x="0" y="0"/>
            <a:chExt cx="1326703" cy="149518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326703" cy="1495188"/>
            </a:xfrm>
            <a:custGeom>
              <a:avLst/>
              <a:gdLst/>
              <a:ahLst/>
              <a:cxnLst/>
              <a:rect r="r" b="b" t="t" l="l"/>
              <a:pathLst>
                <a:path h="1495188" w="1326703">
                  <a:moveTo>
                    <a:pt x="1326703" y="0"/>
                  </a:moveTo>
                  <a:lnTo>
                    <a:pt x="0" y="0"/>
                  </a:lnTo>
                  <a:lnTo>
                    <a:pt x="0" y="1495188"/>
                  </a:lnTo>
                  <a:lnTo>
                    <a:pt x="1326703" y="1495188"/>
                  </a:lnTo>
                  <a:close/>
                </a:path>
              </a:pathLst>
            </a:custGeom>
            <a:blipFill>
              <a:blip r:embed="rId2"/>
              <a:stretch>
                <a:fillRect l="-34419" t="0" r="-34419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981427" y="2992507"/>
            <a:ext cx="6086674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928014" y="2968427"/>
            <a:ext cx="6140087" cy="322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問題提起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アプリ概要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技術説明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実機説明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感想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28014" y="1398766"/>
            <a:ext cx="6140087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目次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問題提起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311143" y="224004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294506" y="3613035"/>
            <a:ext cx="6859857" cy="657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・慢性的な肩こり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・慢性的な猫背による姿勢悪化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・眼精疲労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・血流抑制からの冷え性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・足のむくみ　手首への疲労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・集中力の低下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・疲労感が増す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・ストレスを感じやすくなる</a:t>
            </a:r>
          </a:p>
          <a:p>
            <a:pPr algn="l">
              <a:lnSpc>
                <a:spcPts val="55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23921" y="2614815"/>
            <a:ext cx="11025877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80"/>
              </a:lnSpc>
            </a:pPr>
            <a:r>
              <a:rPr lang="en-US" sz="57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椅子での作業やPC作業って…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54" y="1190125"/>
            <a:ext cx="1204138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06444A"/>
                </a:solidFill>
                <a:latin typeface="Aleo"/>
                <a:ea typeface="Aleo"/>
                <a:cs typeface="Aleo"/>
                <a:sym typeface="Aleo"/>
              </a:rPr>
              <a:t>最近体の調子はいかがでしょうか？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5204" y="3495536"/>
            <a:ext cx="10174477" cy="6791464"/>
          </a:xfrm>
          <a:custGeom>
            <a:avLst/>
            <a:gdLst/>
            <a:ahLst/>
            <a:cxnLst/>
            <a:rect r="r" b="b" t="t" l="l"/>
            <a:pathLst>
              <a:path h="6791464" w="10174477">
                <a:moveTo>
                  <a:pt x="0" y="0"/>
                </a:moveTo>
                <a:lnTo>
                  <a:pt x="10174477" y="0"/>
                </a:lnTo>
                <a:lnTo>
                  <a:pt x="10174477" y="6791464"/>
                </a:lnTo>
                <a:lnTo>
                  <a:pt x="0" y="679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96467" y="2269517"/>
            <a:ext cx="8458140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43054" y="5238304"/>
            <a:ext cx="11802150" cy="250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いつも飲んでいる飲み物をハーブティーに変えるだけ</a:t>
            </a:r>
          </a:p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自分の体の悩みに合わせた調合ハーブティーで</a:t>
            </a:r>
          </a:p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いつもの作業をより快適に体に優しくできます！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3054" y="675775"/>
            <a:ext cx="8230723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そんな皆さんへ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6467" y="2737675"/>
            <a:ext cx="12944828" cy="253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日常的に椅子に座るエンジニア職の皆さん</a:t>
            </a:r>
          </a:p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お手元にあるコーヒーカップにひと手間加えませんか？</a:t>
            </a:r>
          </a:p>
          <a:p>
            <a:pPr algn="just">
              <a:lnSpc>
                <a:spcPts val="7980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1396467" y="4420576"/>
            <a:ext cx="12613528" cy="0"/>
          </a:xfrm>
          <a:prstGeom prst="line">
            <a:avLst/>
          </a:prstGeom>
          <a:ln cap="rnd" w="6667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11143" y="2240049"/>
            <a:ext cx="9070549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5246043" y="9106538"/>
            <a:ext cx="7795914" cy="0"/>
          </a:xfrm>
          <a:prstGeom prst="line">
            <a:avLst/>
          </a:prstGeom>
          <a:ln cap="rnd" w="6667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82598" y="2715359"/>
            <a:ext cx="8401197" cy="4281391"/>
            <a:chOff x="0" y="0"/>
            <a:chExt cx="2212661" cy="11276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2661" cy="1127609"/>
            </a:xfrm>
            <a:custGeom>
              <a:avLst/>
              <a:gdLst/>
              <a:ahLst/>
              <a:cxnLst/>
              <a:rect r="r" b="b" t="t" l="l"/>
              <a:pathLst>
                <a:path h="1127609" w="2212661">
                  <a:moveTo>
                    <a:pt x="1106331" y="0"/>
                  </a:moveTo>
                  <a:cubicBezTo>
                    <a:pt x="495321" y="0"/>
                    <a:pt x="0" y="252424"/>
                    <a:pt x="0" y="563805"/>
                  </a:cubicBezTo>
                  <a:cubicBezTo>
                    <a:pt x="0" y="875185"/>
                    <a:pt x="495321" y="1127609"/>
                    <a:pt x="1106331" y="1127609"/>
                  </a:cubicBezTo>
                  <a:cubicBezTo>
                    <a:pt x="1717340" y="1127609"/>
                    <a:pt x="2212661" y="875185"/>
                    <a:pt x="2212661" y="563805"/>
                  </a:cubicBezTo>
                  <a:cubicBezTo>
                    <a:pt x="2212661" y="252424"/>
                    <a:pt x="1717340" y="0"/>
                    <a:pt x="1106331" y="0"/>
                  </a:cubicBezTo>
                  <a:close/>
                </a:path>
              </a:pathLst>
            </a:custGeom>
            <a:solidFill>
              <a:srgbClr val="E8DF97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7437" y="58088"/>
              <a:ext cx="1797787" cy="96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04205" y="2715359"/>
            <a:ext cx="8401197" cy="4281391"/>
            <a:chOff x="0" y="0"/>
            <a:chExt cx="2212661" cy="1127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2661" cy="1127609"/>
            </a:xfrm>
            <a:custGeom>
              <a:avLst/>
              <a:gdLst/>
              <a:ahLst/>
              <a:cxnLst/>
              <a:rect r="r" b="b" t="t" l="l"/>
              <a:pathLst>
                <a:path h="1127609" w="2212661">
                  <a:moveTo>
                    <a:pt x="1106331" y="0"/>
                  </a:moveTo>
                  <a:cubicBezTo>
                    <a:pt x="495321" y="0"/>
                    <a:pt x="0" y="252424"/>
                    <a:pt x="0" y="563805"/>
                  </a:cubicBezTo>
                  <a:cubicBezTo>
                    <a:pt x="0" y="875185"/>
                    <a:pt x="495321" y="1127609"/>
                    <a:pt x="1106331" y="1127609"/>
                  </a:cubicBezTo>
                  <a:cubicBezTo>
                    <a:pt x="1717340" y="1127609"/>
                    <a:pt x="2212661" y="875185"/>
                    <a:pt x="2212661" y="563805"/>
                  </a:cubicBezTo>
                  <a:cubicBezTo>
                    <a:pt x="2212661" y="252424"/>
                    <a:pt x="1717340" y="0"/>
                    <a:pt x="1106331" y="0"/>
                  </a:cubicBezTo>
                  <a:close/>
                </a:path>
              </a:pathLst>
            </a:custGeom>
            <a:solidFill>
              <a:srgbClr val="054239">
                <a:alpha val="6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07437" y="58088"/>
              <a:ext cx="1797787" cy="96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736982">
            <a:off x="14400422" y="2545062"/>
            <a:ext cx="2140384" cy="2401553"/>
          </a:xfrm>
          <a:custGeom>
            <a:avLst/>
            <a:gdLst/>
            <a:ahLst/>
            <a:cxnLst/>
            <a:rect r="r" b="b" t="t" l="l"/>
            <a:pathLst>
              <a:path h="2401553" w="2140384">
                <a:moveTo>
                  <a:pt x="0" y="0"/>
                </a:moveTo>
                <a:lnTo>
                  <a:pt x="2140384" y="0"/>
                </a:lnTo>
                <a:lnTo>
                  <a:pt x="2140384" y="2401553"/>
                </a:lnTo>
                <a:lnTo>
                  <a:pt x="0" y="2401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62789">
            <a:off x="1652741" y="4901195"/>
            <a:ext cx="2266457" cy="2388888"/>
          </a:xfrm>
          <a:custGeom>
            <a:avLst/>
            <a:gdLst/>
            <a:ahLst/>
            <a:cxnLst/>
            <a:rect r="r" b="b" t="t" l="l"/>
            <a:pathLst>
              <a:path h="2388888" w="2266457">
                <a:moveTo>
                  <a:pt x="0" y="0"/>
                </a:moveTo>
                <a:lnTo>
                  <a:pt x="2266457" y="0"/>
                </a:lnTo>
                <a:lnTo>
                  <a:pt x="2266457" y="2388888"/>
                </a:lnTo>
                <a:lnTo>
                  <a:pt x="0" y="2388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29168" y="7092468"/>
            <a:ext cx="8829663" cy="183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 b="true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ハーブティーを飲むことで</a:t>
            </a:r>
          </a:p>
          <a:p>
            <a:pPr algn="ctr">
              <a:lnSpc>
                <a:spcPts val="5999"/>
              </a:lnSpc>
            </a:pPr>
            <a:r>
              <a:rPr lang="en-US" b="true" sz="39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身体・精神面への良い影響がある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069644" y="3666750"/>
            <a:ext cx="6470319" cy="2953500"/>
            <a:chOff x="0" y="0"/>
            <a:chExt cx="8627093" cy="393800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826116" y="794961"/>
              <a:ext cx="6974861" cy="3143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5" indent="-334642" lvl="1">
                <a:lnSpc>
                  <a:spcPts val="4339"/>
                </a:lnSpc>
                <a:buFont typeface="Arial"/>
                <a:buChar char="•"/>
              </a:pPr>
              <a:r>
                <a:rPr lang="en-US" b="true" sz="30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ストレス軽減</a:t>
              </a:r>
            </a:p>
            <a:p>
              <a:pPr algn="l" marL="669285" indent="-334642" lvl="1">
                <a:lnSpc>
                  <a:spcPts val="43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疲労感軽減</a:t>
              </a:r>
            </a:p>
            <a:p>
              <a:pPr algn="l" marL="669285" indent="-334642" lvl="1">
                <a:lnSpc>
                  <a:spcPts val="43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0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セロトニンの増加による幸福を感じる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33400"/>
              <a:ext cx="8627093" cy="147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FFFFFF"/>
                  </a:solidFill>
                  <a:latin typeface="パール"/>
                  <a:ea typeface="パール"/>
                  <a:cs typeface="パール"/>
                  <a:sym typeface="パール"/>
                </a:rPr>
                <a:t>精神面への効果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713476" y="3596157"/>
            <a:ext cx="4539442" cy="2519796"/>
            <a:chOff x="0" y="0"/>
            <a:chExt cx="6052589" cy="335972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579586" y="766386"/>
              <a:ext cx="4893417" cy="2593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4" indent="-356232" lvl="1">
                <a:lnSpc>
                  <a:spcPts val="4619"/>
                </a:lnSpc>
                <a:buFont typeface="Arial"/>
                <a:buChar char="•"/>
              </a:pPr>
              <a:r>
                <a:rPr lang="en-US" b="true" sz="32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眼精疲労の改善</a:t>
              </a:r>
            </a:p>
            <a:p>
              <a:pPr algn="l" marL="712464" indent="-356232" lvl="1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2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冷え性の改善</a:t>
              </a:r>
            </a:p>
            <a:p>
              <a:pPr algn="l" marL="712464" indent="-356232" lvl="1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2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肩こりの軽減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33400"/>
              <a:ext cx="6052589" cy="147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06444A"/>
                  </a:solidFill>
                  <a:latin typeface="パール"/>
                  <a:ea typeface="パール"/>
                  <a:cs typeface="パール"/>
                  <a:sym typeface="パール"/>
                </a:rPr>
                <a:t>身体面への効果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43054" y="1018675"/>
            <a:ext cx="1116461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ハーブティーと健康の親和性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アプリ概要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11143" y="2240049"/>
            <a:ext cx="7242809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21392" y="792954"/>
            <a:ext cx="1343321" cy="1343321"/>
          </a:xfrm>
          <a:custGeom>
            <a:avLst/>
            <a:gdLst/>
            <a:ahLst/>
            <a:cxnLst/>
            <a:rect r="r" b="b" t="t" l="l"/>
            <a:pathLst>
              <a:path h="1343321" w="1343321">
                <a:moveTo>
                  <a:pt x="0" y="0"/>
                </a:moveTo>
                <a:lnTo>
                  <a:pt x="1343321" y="0"/>
                </a:lnTo>
                <a:lnTo>
                  <a:pt x="1343321" y="1343321"/>
                </a:lnTo>
                <a:lnTo>
                  <a:pt x="0" y="134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42387" y="306433"/>
            <a:ext cx="5519076" cy="9859321"/>
          </a:xfrm>
          <a:custGeom>
            <a:avLst/>
            <a:gdLst/>
            <a:ahLst/>
            <a:cxnLst/>
            <a:rect r="r" b="b" t="t" l="l"/>
            <a:pathLst>
              <a:path h="9859321" w="5519076">
                <a:moveTo>
                  <a:pt x="0" y="0"/>
                </a:moveTo>
                <a:lnTo>
                  <a:pt x="5519077" y="0"/>
                </a:lnTo>
                <a:lnTo>
                  <a:pt x="5519077" y="9859320"/>
                </a:lnTo>
                <a:lnTo>
                  <a:pt x="0" y="9859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1143" y="3222510"/>
            <a:ext cx="76699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「スマホ１つで、お手元に彩りを＋」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3054" y="2687031"/>
            <a:ext cx="24006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コンセプト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54" y="1190125"/>
            <a:ext cx="520442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ハーブティー君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143" y="4613160"/>
            <a:ext cx="2400624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目的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3054" y="5172788"/>
            <a:ext cx="857252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気軽にハーブティーのレシピや効能を調べられる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054" y="6449138"/>
            <a:ext cx="3446522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できること・機能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143" y="7005397"/>
            <a:ext cx="8572525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・気分・悩み事にハーブティーを探せる</a:t>
            </a:r>
          </a:p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・あなたへのおすすめが出てくる</a:t>
            </a:r>
          </a:p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・コレクションにハーブティーを登録できる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6348" y="2136275"/>
            <a:ext cx="7747533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343054" y="8940098"/>
            <a:ext cx="7694120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36228" y="2603059"/>
            <a:ext cx="7907772" cy="2849880"/>
            <a:chOff x="0" y="0"/>
            <a:chExt cx="10543696" cy="37998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38698"/>
              <a:ext cx="10543696" cy="2361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エンジニア</a:t>
              </a:r>
            </a:p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椅子に座って作業する人が多い人</a:t>
              </a:r>
            </a:p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ハンドメイド作家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2435" y="-114300"/>
              <a:ext cx="10401261" cy="132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59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パソコン作業が多い人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43054" y="675775"/>
            <a:ext cx="7800946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ターゲットユーザー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4.ユーザー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764386" y="1028700"/>
            <a:ext cx="6936272" cy="8876588"/>
            <a:chOff x="0" y="0"/>
            <a:chExt cx="1168358" cy="1495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358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68358">
                  <a:moveTo>
                    <a:pt x="0" y="0"/>
                  </a:moveTo>
                  <a:lnTo>
                    <a:pt x="1168358" y="0"/>
                  </a:lnTo>
                  <a:lnTo>
                    <a:pt x="1168358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39760" t="0" r="-3976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DAGrIncx-NA</dc:identifier>
  <dcterms:modified xsi:type="dcterms:W3CDTF">2011-08-01T06:04:30Z</dcterms:modified>
  <cp:revision>1</cp:revision>
  <dc:title>2025 モバイルアプリ制作実習</dc:title>
</cp:coreProperties>
</file>